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Economica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Gill Sans"/>
      <p:regular r:id="rId46"/>
      <p:bold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Lato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GillSans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regular.fntdata"/><Relationship Id="rId47" Type="http://schemas.openxmlformats.org/officeDocument/2006/relationships/font" Target="fonts/GillSans-bold.fntdata"/><Relationship Id="rId49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Economica-bold.fntdata"/><Relationship Id="rId34" Type="http://schemas.openxmlformats.org/officeDocument/2006/relationships/font" Target="fonts/Economica-regular.fntdata"/><Relationship Id="rId37" Type="http://schemas.openxmlformats.org/officeDocument/2006/relationships/font" Target="fonts/Economica-boldItalic.fntdata"/><Relationship Id="rId36" Type="http://schemas.openxmlformats.org/officeDocument/2006/relationships/font" Target="fonts/Economica-italic.fntdata"/><Relationship Id="rId39" Type="http://schemas.openxmlformats.org/officeDocument/2006/relationships/font" Target="fonts/Lato-bold.fntdata"/><Relationship Id="rId38" Type="http://schemas.openxmlformats.org/officeDocument/2006/relationships/font" Target="fonts/Lat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dd1acae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dd1acae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dd1acae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dd1acae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dd1aca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dd1aca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dd1acae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0dd1acae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dd1acae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dd1acae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dd1acae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dd1acae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dd1acae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dd1acae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dd1acae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0dd1acae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dd1acaee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dd1acaee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dd1acaee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dd1acaee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bc187894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bc187894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94903ff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c94903ff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dd1acae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0dd1acae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d05c965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d05c965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dd1acaee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0dd1acaee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d05c965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0d05c965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dd1acae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0dd1acae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c94903ff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c94903ff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c94903ff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c94903ff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c94903ff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c94903f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dd1acae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0dd1acae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94903f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94903f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dd1aca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dd1aca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dd1aca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dd1aca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94903f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c94903f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dd1acae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dd1acae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dd1acae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dd1acae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8625434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8625434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hyperlink" Target="http://brentp.github.io/cyvcf2/" TargetMode="External"/><Relationship Id="rId5" Type="http://schemas.openxmlformats.org/officeDocument/2006/relationships/hyperlink" Target="https://academic.oup.com/bioinformatics/article/2971439/" TargetMode="External"/><Relationship Id="rId6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3.amazonaws.com/gemini-tutorials/trio.trim.vep.vcf.gz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-bg.jpg"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ctrTitle"/>
          </p:nvPr>
        </p:nvSpPr>
        <p:spPr>
          <a:xfrm>
            <a:off x="858300" y="957775"/>
            <a:ext cx="75039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VCF format, </a:t>
            </a:r>
            <a:r>
              <a:rPr b="1" lang="en" sz="6000" strike="sngStrike">
                <a:solidFill>
                  <a:srgbClr val="FFFFFF"/>
                </a:solidFill>
              </a:rPr>
              <a:t>Hardy-Weinberg Equilibrium, &amp;</a:t>
            </a:r>
            <a:r>
              <a:rPr b="1" lang="en" sz="6000">
                <a:solidFill>
                  <a:srgbClr val="FFFFFF"/>
                </a:solidFill>
              </a:rPr>
              <a:t> VCF toolkits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485150" y="2419200"/>
            <a:ext cx="6020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Applied Computational 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https://github.com/quinlan-lab/applied-computational-genomics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Aaron Quinlan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Departments of Human Genetics and Biomedical Informatics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USTAR Center for Genetic Discovery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University of Utah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quinlanlab.org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"Phased" genotypes</a:t>
            </a:r>
            <a:endParaRPr sz="4400"/>
          </a:p>
        </p:txBody>
      </p:sp>
      <p:sp>
        <p:nvSpPr>
          <p:cNvPr id="154" name="Google Shape;154;p22"/>
          <p:cNvSpPr txBox="1"/>
          <p:nvPr/>
        </p:nvSpPr>
        <p:spPr>
          <a:xfrm>
            <a:off x="483125" y="17692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2194169	.	C	T	210	PASS		AF=0.5	GT		0/1		0/1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483125" y="33694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2194169	.	C	T	210	PASS		AF=0.5	GT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373075" y="4208275"/>
            <a:ext cx="199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Phased genotype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 flipH="1" rot="10800000">
            <a:off x="6902600" y="3972475"/>
            <a:ext cx="265500" cy="41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"Phased" genotypes distinguish haplotypes</a:t>
            </a:r>
            <a:endParaRPr sz="4400"/>
          </a:p>
        </p:txBody>
      </p:sp>
      <p:sp>
        <p:nvSpPr>
          <p:cNvPr id="163" name="Google Shape;163;p23"/>
          <p:cNvSpPr txBox="1"/>
          <p:nvPr/>
        </p:nvSpPr>
        <p:spPr>
          <a:xfrm>
            <a:off x="483125" y="15406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2194169	.	C	T	210	PASS		AF=0.5	GT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296875" y="2303275"/>
            <a:ext cx="199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Phased genotype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65" name="Google Shape;165;p23"/>
          <p:cNvCxnSpPr/>
          <p:nvPr/>
        </p:nvCxnSpPr>
        <p:spPr>
          <a:xfrm flipH="1" rot="10800000">
            <a:off x="6902600" y="2156875"/>
            <a:ext cx="123000" cy="39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3"/>
          <p:cNvSpPr/>
          <p:nvPr/>
        </p:nvSpPr>
        <p:spPr>
          <a:xfrm>
            <a:off x="2730053" y="4565328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2730053" y="4344336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604422"/>
            <a:ext cx="267900" cy="5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1053101"/>
            <a:ext cx="267900" cy="53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/>
          <p:nvPr/>
        </p:nvSpPr>
        <p:spPr>
          <a:xfrm>
            <a:off x="4158752" y="3078658"/>
            <a:ext cx="160800" cy="830400"/>
          </a:xfrm>
          <a:prstGeom prst="rect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1327175" y="30351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172" name="Google Shape;172;p23"/>
          <p:cNvSpPr/>
          <p:nvPr/>
        </p:nvSpPr>
        <p:spPr>
          <a:xfrm>
            <a:off x="1328141" y="34838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cxnSp>
        <p:nvCxnSpPr>
          <p:cNvPr id="173" name="Google Shape;173;p23"/>
          <p:cNvCxnSpPr/>
          <p:nvPr/>
        </p:nvCxnSpPr>
        <p:spPr>
          <a:xfrm flipH="1" rot="10800000">
            <a:off x="2773374" y="3895582"/>
            <a:ext cx="1403400" cy="4560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4319480" y="3909024"/>
            <a:ext cx="2534400" cy="4359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sp>
        <p:nvSpPr>
          <p:cNvPr id="175" name="Google Shape;175;p23"/>
          <p:cNvSpPr/>
          <p:nvPr/>
        </p:nvSpPr>
        <p:spPr>
          <a:xfrm>
            <a:off x="2814725" y="42540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2814725" y="44826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2165375" y="40257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178" name="Google Shape;178;p23"/>
          <p:cNvSpPr/>
          <p:nvPr/>
        </p:nvSpPr>
        <p:spPr>
          <a:xfrm>
            <a:off x="2166341" y="44744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cxnSp>
        <p:nvCxnSpPr>
          <p:cNvPr id="179" name="Google Shape;179;p23"/>
          <p:cNvCxnSpPr/>
          <p:nvPr/>
        </p:nvCxnSpPr>
        <p:spPr>
          <a:xfrm flipH="1">
            <a:off x="4049750" y="2543300"/>
            <a:ext cx="2859300" cy="1758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3"/>
          <p:cNvCxnSpPr/>
          <p:nvPr/>
        </p:nvCxnSpPr>
        <p:spPr>
          <a:xfrm flipH="1" rot="10800000">
            <a:off x="7131200" y="2156875"/>
            <a:ext cx="123000" cy="398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3"/>
          <p:cNvCxnSpPr/>
          <p:nvPr/>
        </p:nvCxnSpPr>
        <p:spPr>
          <a:xfrm flipH="1">
            <a:off x="4108250" y="2543300"/>
            <a:ext cx="3029400" cy="2038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Phasing by inheritance</a:t>
            </a:r>
            <a:endParaRPr sz="4400"/>
          </a:p>
        </p:txBody>
      </p:sp>
      <p:sp>
        <p:nvSpPr>
          <p:cNvPr id="187" name="Google Shape;187;p24"/>
          <p:cNvSpPr/>
          <p:nvPr/>
        </p:nvSpPr>
        <p:spPr>
          <a:xfrm>
            <a:off x="1304826" y="11452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1833088" y="20882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9" name="Google Shape;189;p24"/>
          <p:cNvCxnSpPr/>
          <p:nvPr/>
        </p:nvCxnSpPr>
        <p:spPr>
          <a:xfrm rot="10800000">
            <a:off x="2154913" y="14861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0" name="Google Shape;190;p24"/>
          <p:cNvCxnSpPr/>
          <p:nvPr/>
        </p:nvCxnSpPr>
        <p:spPr>
          <a:xfrm>
            <a:off x="1963082" y="1480074"/>
            <a:ext cx="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1" name="Google Shape;191;p24"/>
          <p:cNvSpPr/>
          <p:nvPr/>
        </p:nvSpPr>
        <p:spPr>
          <a:xfrm>
            <a:off x="2336984" y="11121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1373625" y="12862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A/A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406575" y="12650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G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1907000" y="22503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G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5572026" y="11452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100288" y="20882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 rot="10800000">
            <a:off x="6422113" y="14861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6230282" y="1480074"/>
            <a:ext cx="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9" name="Google Shape;199;p24"/>
          <p:cNvSpPr/>
          <p:nvPr/>
        </p:nvSpPr>
        <p:spPr>
          <a:xfrm>
            <a:off x="6604184" y="11121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5640825" y="12862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/T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6673775" y="12650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T/T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6174200" y="22503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/T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474075" y="3157300"/>
            <a:ext cx="7644900" cy="234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168850" y="3750475"/>
            <a:ext cx="887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DAD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chr1		100000	.	A	G	95	PASS		AF=0.33	GT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0		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		200000	.	T	C	99	PASS		AF=0.33	GT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		0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5" name="Google Shape;205;p24"/>
          <p:cNvCxnSpPr/>
          <p:nvPr/>
        </p:nvCxnSpPr>
        <p:spPr>
          <a:xfrm>
            <a:off x="2164975" y="2903325"/>
            <a:ext cx="0" cy="25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6432175" y="2903325"/>
            <a:ext cx="0" cy="25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4"/>
          <p:cNvSpPr txBox="1"/>
          <p:nvPr/>
        </p:nvSpPr>
        <p:spPr>
          <a:xfrm>
            <a:off x="2130550" y="2963463"/>
            <a:ext cx="879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100000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6421175" y="2963450"/>
            <a:ext cx="879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200000</a:t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401375" y="3192050"/>
            <a:ext cx="879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chr1</a:t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2001575" y="3192050"/>
            <a:ext cx="315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6268775" y="3192050"/>
            <a:ext cx="315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540300" y="4724375"/>
            <a:ext cx="78678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</a:rPr>
              <a:t>This is an example of a compound heterozygote. Hets where the alt allele comes from different parents at two different loci</a:t>
            </a:r>
            <a:endParaRPr sz="16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Read-backed phasing: evidence of haplotype in read or pair</a:t>
            </a:r>
            <a:endParaRPr sz="3600"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021" y="1182458"/>
            <a:ext cx="8456100" cy="32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5"/>
          <p:cNvCxnSpPr/>
          <p:nvPr/>
        </p:nvCxnSpPr>
        <p:spPr>
          <a:xfrm>
            <a:off x="3190402" y="3788454"/>
            <a:ext cx="567000" cy="813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0" name="Google Shape;220;p25"/>
          <p:cNvCxnSpPr/>
          <p:nvPr/>
        </p:nvCxnSpPr>
        <p:spPr>
          <a:xfrm flipH="1">
            <a:off x="4472851" y="3783955"/>
            <a:ext cx="956400" cy="8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1" name="Google Shape;221;p25"/>
          <p:cNvSpPr/>
          <p:nvPr/>
        </p:nvSpPr>
        <p:spPr>
          <a:xfrm>
            <a:off x="2477926" y="4607341"/>
            <a:ext cx="6152700" cy="3549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De novo mutation</a:t>
            </a:r>
            <a:r>
              <a:rPr b="0" i="0" lang="en" sz="2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in the kid is linked to dad’s haplotype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152400" y="1572050"/>
            <a:ext cx="744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Dad</a:t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228600" y="2486450"/>
            <a:ext cx="744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Mom</a:t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228600" y="3324650"/>
            <a:ext cx="744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Kid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ExAC: exome sequencing of 60,706 humans</a:t>
            </a:r>
            <a:endParaRPr sz="4000"/>
          </a:p>
        </p:txBody>
      </p:sp>
      <p:pic>
        <p:nvPicPr>
          <p:cNvPr descr="Untitled 12.png"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25" y="987850"/>
            <a:ext cx="4993577" cy="32456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3025"/>
            <a:ext cx="2743200" cy="1805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6"/>
          <p:cNvCxnSpPr/>
          <p:nvPr/>
        </p:nvCxnSpPr>
        <p:spPr>
          <a:xfrm>
            <a:off x="3967925" y="3534025"/>
            <a:ext cx="4503900" cy="63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6"/>
          <p:cNvSpPr/>
          <p:nvPr/>
        </p:nvSpPr>
        <p:spPr>
          <a:xfrm>
            <a:off x="127575" y="4454950"/>
            <a:ext cx="84183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sz="19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1 variant every 8 bases among 60,706 humans!   Also, &gt;50% of the 9 million variants discovered were present as a heterozygote in 1 out of the 60706 individuals (a "singleton")!!!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http://www.nature.com/nature/journal/v536/n7616/pdf/nature19057.pdf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Allele frequency spectrum: most variants are rare</a:t>
            </a:r>
            <a:endParaRPr sz="4000"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b="28019" l="0" r="47106" t="34684"/>
          <a:stretch/>
        </p:blipFill>
        <p:spPr>
          <a:xfrm>
            <a:off x="2580925" y="925850"/>
            <a:ext cx="3569100" cy="318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http://www.nature.com/nature/journal/v536/n7616/pdf/nature19057.pdf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76200" y="4077975"/>
            <a:ext cx="8889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&gt;50% of the 9 million variants discovered were present as a heterozygote in 1 out of the 60706 individuals (a "singleton"). &gt;90% present on &lt;=10 chromosomes sampled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Huge excess of rare variation from recent, rapid population growth</a:t>
            </a:r>
            <a:endParaRPr sz="3200"/>
          </a:p>
        </p:txBody>
      </p:sp>
      <p:pic>
        <p:nvPicPr>
          <p:cNvPr descr="Untitled 13.png"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8625"/>
            <a:ext cx="4106859" cy="3920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 14.png" id="249" name="Google Shape;2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59" y="1071025"/>
            <a:ext cx="4275141" cy="362158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http://science.sciencemag.org/content/336/6082/740/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 rotWithShape="1">
          <a:blip r:embed="rId5">
            <a:alphaModFix/>
          </a:blip>
          <a:srcRect b="28019" l="0" r="47106" t="34684"/>
          <a:stretch/>
        </p:blipFill>
        <p:spPr>
          <a:xfrm>
            <a:off x="7188700" y="2457857"/>
            <a:ext cx="1643599" cy="14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</a:t>
            </a:r>
            <a:endParaRPr sz="4400"/>
          </a:p>
        </p:txBody>
      </p:sp>
      <p:sp>
        <p:nvSpPr>
          <p:cNvPr id="257" name="Google Shape;257;p29"/>
          <p:cNvSpPr txBox="1"/>
          <p:nvPr/>
        </p:nvSpPr>
        <p:spPr>
          <a:xfrm>
            <a:off x="76200" y="1410975"/>
            <a:ext cx="8889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Polymorphic loci that are biallelic (e.g., A and G alleles) have two allele frequencies, </a:t>
            </a:r>
            <a:r>
              <a:rPr i="1" lang="en" sz="38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lang="en" sz="38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i="1" lang="en" sz="38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lang="en" sz="3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. </a:t>
            </a:r>
            <a:endParaRPr sz="3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58" name="Google Shape;258;p29"/>
          <p:cNvGrpSpPr/>
          <p:nvPr/>
        </p:nvGrpSpPr>
        <p:grpSpPr>
          <a:xfrm>
            <a:off x="4888575" y="3332350"/>
            <a:ext cx="2724675" cy="1251525"/>
            <a:chOff x="4888575" y="3332350"/>
            <a:chExt cx="2724675" cy="1251525"/>
          </a:xfrm>
        </p:grpSpPr>
        <p:sp>
          <p:nvSpPr>
            <p:cNvPr id="259" name="Google Shape;259;p29"/>
            <p:cNvSpPr txBox="1"/>
            <p:nvPr/>
          </p:nvSpPr>
          <p:spPr>
            <a:xfrm>
              <a:off x="4910250" y="3332350"/>
              <a:ext cx="2703000" cy="91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Economica"/>
                  <a:ea typeface="Economica"/>
                  <a:cs typeface="Economica"/>
                  <a:sym typeface="Economica"/>
                </a:rPr>
                <a:t>f(A) = </a:t>
              </a:r>
              <a:r>
                <a:rPr lang="en" sz="3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p</a:t>
              </a:r>
              <a:r>
                <a:rPr lang="en" sz="3000">
                  <a:latin typeface="Economica"/>
                  <a:ea typeface="Economica"/>
                  <a:cs typeface="Economica"/>
                  <a:sym typeface="Economica"/>
                </a:rPr>
                <a:t> = 4/6 = 0.67</a:t>
              </a:r>
              <a:endParaRPr sz="3000"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Economica"/>
                  <a:ea typeface="Economica"/>
                  <a:cs typeface="Economica"/>
                  <a:sym typeface="Economica"/>
                </a:rPr>
                <a:t>f(G) = </a:t>
              </a:r>
              <a:r>
                <a:rPr lang="en" sz="3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q</a:t>
              </a:r>
              <a:r>
                <a:rPr lang="en" sz="3000">
                  <a:latin typeface="Economica"/>
                  <a:ea typeface="Economica"/>
                  <a:cs typeface="Economica"/>
                  <a:sym typeface="Economica"/>
                </a:rPr>
                <a:t> = 2/6 = 0.33</a:t>
              </a:r>
              <a:endParaRPr sz="3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260" name="Google Shape;260;p29"/>
            <p:cNvSpPr txBox="1"/>
            <p:nvPr/>
          </p:nvSpPr>
          <p:spPr>
            <a:xfrm>
              <a:off x="4888575" y="3998575"/>
              <a:ext cx="27030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p + q = 1</a:t>
              </a:r>
              <a:endParaRPr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711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1092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1473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1854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2235544"/>
            <a:ext cx="200700" cy="40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flipH="1" rot="5400000">
            <a:off x="2703925" y="2616544"/>
            <a:ext cx="200700" cy="40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/>
        </p:nvSpPr>
        <p:spPr>
          <a:xfrm>
            <a:off x="3810600" y="24861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</a:t>
            </a:r>
            <a:endParaRPr b="1" sz="3600">
              <a:solidFill>
                <a:srgbClr val="38761D"/>
              </a:solidFill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3810600" y="28671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</a:t>
            </a:r>
            <a:endParaRPr b="1" sz="3600">
              <a:solidFill>
                <a:srgbClr val="38761D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3810600" y="33243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BF9000"/>
                </a:solidFill>
                <a:latin typeface="Economica"/>
                <a:ea typeface="Economica"/>
                <a:cs typeface="Economica"/>
                <a:sym typeface="Economica"/>
              </a:rPr>
              <a:t>G</a:t>
            </a:r>
            <a:endParaRPr b="1" sz="3600">
              <a:solidFill>
                <a:srgbClr val="BF9000"/>
              </a:solidFill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3810600" y="37053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</a:t>
            </a:r>
            <a:endParaRPr b="1" sz="3600">
              <a:solidFill>
                <a:srgbClr val="38761D"/>
              </a:solidFill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3810600" y="40863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BF9000"/>
                </a:solidFill>
                <a:latin typeface="Economica"/>
                <a:ea typeface="Economica"/>
                <a:cs typeface="Economica"/>
                <a:sym typeface="Economica"/>
              </a:rPr>
              <a:t>G</a:t>
            </a:r>
            <a:endParaRPr b="1" sz="3600">
              <a:solidFill>
                <a:srgbClr val="BF9000"/>
              </a:solidFill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3810600" y="4421900"/>
            <a:ext cx="436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</a:t>
            </a:r>
            <a:endParaRPr b="1" sz="36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</a:t>
            </a:r>
            <a:endParaRPr sz="4400"/>
          </a:p>
        </p:txBody>
      </p:sp>
      <p:sp>
        <p:nvSpPr>
          <p:cNvPr id="278" name="Google Shape;278;p30"/>
          <p:cNvSpPr txBox="1"/>
          <p:nvPr/>
        </p:nvSpPr>
        <p:spPr>
          <a:xfrm>
            <a:off x="76200" y="1487175"/>
            <a:ext cx="88893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 the absence of evolutionary forces such as selection, drift, or bottlenecks, Hardy–Weinberg equilibrium states that allele and genotype frequencies in a population will remain constant from generation to generation. 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If we know the allele frequencies, p and q, we can predict the genotype frequencies that should be observed (binomial expectation). 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414450" y="3027550"/>
            <a:ext cx="27030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Observed allele frequencies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f(A)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 = 4/6 = 0.67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f(G)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 = 2/6 = 0.33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https://en.wikipedia.org/wiki/Hardy%E2%80%93Weinberg_principle#Deviations_from_Hardy.E2.80.93Weinberg_equilibrium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3760875" y="3027550"/>
            <a:ext cx="51471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Expected</a:t>
            </a: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genotype frequencies, given the observed allele frequencies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(0.67)</a:t>
            </a:r>
            <a:r>
              <a:rPr baseline="30000"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0.4489</a:t>
            </a:r>
            <a:endParaRPr sz="2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600">
                <a:latin typeface="Economica"/>
                <a:ea typeface="Economica"/>
                <a:cs typeface="Economica"/>
                <a:sym typeface="Economica"/>
              </a:rPr>
              <a:t> = 2(0.67)(0.33) = 0.4422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(0.33)</a:t>
            </a:r>
            <a:r>
              <a:rPr baseline="30000"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0.1089</a:t>
            </a:r>
            <a:endParaRPr sz="2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3020850" y="4136075"/>
            <a:ext cx="3000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+ 2pq + q</a:t>
            </a:r>
            <a:r>
              <a:rPr baseline="30000"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= 1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Hardy-Weinberg Equilibrium: expected genotype freqs</a:t>
            </a:r>
            <a:endParaRPr sz="3800"/>
          </a:p>
        </p:txBody>
      </p:sp>
      <p:sp>
        <p:nvSpPr>
          <p:cNvPr id="288" name="Google Shape;288;p31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https://en.wikipedia.org/wiki/Hardy%E2%80%93Weinberg_principle#Deviations_from_Hardy.E2.80.93Weinberg_equilibrium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1226100" y="2024575"/>
            <a:ext cx="31197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(0.5)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0.25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 = 2(0.5)(0.5) = 0.5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(0.5)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0.25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1590925" y="1306550"/>
            <a:ext cx="1392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= 0.5, q = 0.5 </a:t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5340900" y="2024575"/>
            <a:ext cx="31197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(0.1)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0.01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 = 2(0.1)(0.9) = 0.18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(0.9)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0.81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5705725" y="1306550"/>
            <a:ext cx="1392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 = 0.1, q = 0.9 </a:t>
            </a:r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1211850" y="3824525"/>
            <a:ext cx="31197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(0.01)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0.0001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 = 2(0.01)(0.99) = 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0.0198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(0.99)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0.9801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1500475" y="3106500"/>
            <a:ext cx="19086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 = 0.01, q = 0.99 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5326650" y="3824525"/>
            <a:ext cx="3618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(0.001)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0.000001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 = 2(0.001)(0.999) = 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0.001998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(0.999)</a:t>
            </a:r>
            <a:r>
              <a:rPr baseline="30000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0.998001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5615275" y="3106500"/>
            <a:ext cx="19086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 = 0.001, q = 0.999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Variant Calling Overview</a:t>
            </a:r>
            <a:endParaRPr sz="4400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25" y="2361500"/>
            <a:ext cx="1227900" cy="9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4"/>
          <p:cNvCxnSpPr/>
          <p:nvPr/>
        </p:nvCxnSpPr>
        <p:spPr>
          <a:xfrm rot="10800000">
            <a:off x="13529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1" name="Google Shape;71;p14"/>
          <p:cNvSpPr txBox="1"/>
          <p:nvPr/>
        </p:nvSpPr>
        <p:spPr>
          <a:xfrm>
            <a:off x="18638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3000">
              <a:solidFill>
                <a:srgbClr val="38761D"/>
              </a:solidFill>
            </a:endParaRPr>
          </a:p>
        </p:txBody>
      </p:sp>
      <p:cxnSp>
        <p:nvCxnSpPr>
          <p:cNvPr id="72" name="Google Shape;72;p14"/>
          <p:cNvCxnSpPr/>
          <p:nvPr/>
        </p:nvCxnSpPr>
        <p:spPr>
          <a:xfrm rot="10800000">
            <a:off x="28007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33116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Align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(BWA)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 rot="10800000">
            <a:off x="42485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5" name="Google Shape;75;p14"/>
          <p:cNvSpPr txBox="1"/>
          <p:nvPr/>
        </p:nvSpPr>
        <p:spPr>
          <a:xfrm>
            <a:off x="47594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BAM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 rot="10800000">
            <a:off x="55439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6054875" y="2329350"/>
            <a:ext cx="1683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Detect SNP/INDELs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(GATK or FreeBayes)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8" name="Google Shape;78;p14"/>
          <p:cNvCxnSpPr/>
          <p:nvPr/>
        </p:nvCxnSpPr>
        <p:spPr>
          <a:xfrm rot="10800000">
            <a:off x="77537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79" name="Google Shape;79;p14"/>
          <p:cNvSpPr txBox="1"/>
          <p:nvPr/>
        </p:nvSpPr>
        <p:spPr>
          <a:xfrm>
            <a:off x="82646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VCF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</a:t>
            </a:r>
            <a:endParaRPr sz="4400"/>
          </a:p>
        </p:txBody>
      </p:sp>
      <p:sp>
        <p:nvSpPr>
          <p:cNvPr id="302" name="Google Shape;302;p32"/>
          <p:cNvSpPr txBox="1"/>
          <p:nvPr/>
        </p:nvSpPr>
        <p:spPr>
          <a:xfrm>
            <a:off x="0" y="4989275"/>
            <a:ext cx="61254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https://en.wikipedia.org/wiki/Hardy%E2%80%93Weinberg_principle#Deviations_from_Hardy.E2.80.93Weinberg_equilibrium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468275" y="3084025"/>
            <a:ext cx="4563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f(AA) = </a:t>
            </a: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(0.1)</a:t>
            </a:r>
            <a:r>
              <a:rPr baseline="30000"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0.01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f(AG) = </a:t>
            </a: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2pq</a:t>
            </a: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 = 2(0.1)(0.9) = 0.18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f(GG) = </a:t>
            </a: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q</a:t>
            </a:r>
            <a:r>
              <a:rPr baseline="30000"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= (0.9)</a:t>
            </a:r>
            <a:r>
              <a:rPr baseline="30000"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 </a:t>
            </a: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= 0.81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985500" y="1908800"/>
            <a:ext cx="2382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 = 0.1, q = 0.9 </a:t>
            </a:r>
            <a:endParaRPr sz="3000"/>
          </a:p>
        </p:txBody>
      </p:sp>
      <p:sp>
        <p:nvSpPr>
          <p:cNvPr id="305" name="Google Shape;305;p32"/>
          <p:cNvSpPr txBox="1"/>
          <p:nvPr/>
        </p:nvSpPr>
        <p:spPr>
          <a:xfrm>
            <a:off x="4848875" y="1452750"/>
            <a:ext cx="413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If we sequenced 100 individuals, how many A/G heterozygotes would we expect?</a:t>
            </a:r>
            <a:endParaRPr sz="4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How many A/A homozygotes?</a:t>
            </a:r>
            <a:endParaRPr sz="4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Equilibrium: a simulation</a:t>
            </a:r>
            <a:endParaRPr sz="4400"/>
          </a:p>
        </p:txBody>
      </p:sp>
      <p:sp>
        <p:nvSpPr>
          <p:cNvPr id="311" name="Google Shape;311;p33"/>
          <p:cNvSpPr txBox="1"/>
          <p:nvPr/>
        </p:nvSpPr>
        <p:spPr>
          <a:xfrm>
            <a:off x="0" y="4994575"/>
            <a:ext cx="66867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http://www.nature.com/scitable/knowledge/library/the-hardy-weinberg-principle-13235724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 - example</a:t>
            </a:r>
            <a:endParaRPr sz="4400"/>
          </a:p>
        </p:txBody>
      </p:sp>
      <p:sp>
        <p:nvSpPr>
          <p:cNvPr id="317" name="Google Shape;317;p34"/>
          <p:cNvSpPr txBox="1"/>
          <p:nvPr/>
        </p:nvSpPr>
        <p:spPr>
          <a:xfrm>
            <a:off x="1584250" y="1657250"/>
            <a:ext cx="6040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The frequency of allele "Z" at a given locus on chromosome 7 is 0.3. What proportion of individuals do we expect to be heterozygous for the Z and Q alleles?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Deviations from </a:t>
            </a:r>
            <a:r>
              <a:rPr lang="en" sz="4400"/>
              <a:t>Hardy-Weinberg Equilibrium</a:t>
            </a:r>
            <a:endParaRPr sz="4400"/>
          </a:p>
        </p:txBody>
      </p:sp>
      <p:sp>
        <p:nvSpPr>
          <p:cNvPr id="323" name="Google Shape;323;p35"/>
          <p:cNvSpPr txBox="1"/>
          <p:nvPr/>
        </p:nvSpPr>
        <p:spPr>
          <a:xfrm>
            <a:off x="0" y="4994575"/>
            <a:ext cx="66867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http://www.nature.com/scitable/knowledge/library/the-hardy-weinberg-principle-13235724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381000" y="533400"/>
            <a:ext cx="4376100" cy="42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Inbreeding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Population bottlenecks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Positive selection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Purifying selection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400"/>
              <a:buFont typeface="Economica"/>
              <a:buChar char="●"/>
            </a:pPr>
            <a:r>
              <a:rPr lang="en" sz="3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Random genetic drift</a:t>
            </a:r>
            <a:endParaRPr sz="3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4382000" y="1452750"/>
            <a:ext cx="463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Example: a recessive, disease causing allele.</a:t>
            </a:r>
            <a:endParaRPr sz="3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conomica"/>
                <a:ea typeface="Economica"/>
                <a:cs typeface="Economica"/>
                <a:sym typeface="Economica"/>
              </a:rPr>
              <a:t>Expect p</a:t>
            </a:r>
            <a:r>
              <a:rPr baseline="30000" lang="en" sz="3600"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600">
                <a:latin typeface="Economica"/>
                <a:ea typeface="Economica"/>
                <a:cs typeface="Economica"/>
                <a:sym typeface="Economica"/>
              </a:rPr>
              <a:t> homozygotes for the recessive allele, yet observe significantly less than </a:t>
            </a: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baseline="30000"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3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* the number of individuals tested</a:t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Hardy-Weinberg Equilibrium - example</a:t>
            </a:r>
            <a:endParaRPr sz="4400"/>
          </a:p>
        </p:txBody>
      </p:sp>
      <p:sp>
        <p:nvSpPr>
          <p:cNvPr id="331" name="Google Shape;331;p36"/>
          <p:cNvSpPr txBox="1"/>
          <p:nvPr/>
        </p:nvSpPr>
        <p:spPr>
          <a:xfrm>
            <a:off x="1584250" y="1657250"/>
            <a:ext cx="60402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In a population that is in Hardy-Weinberg equilibrium, the frequency of the recessive homozygote genotype of a certain trait is 0.16. Calculate the percentage of individuals homozygous for the dominant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allele. 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0" y="4966175"/>
            <a:ext cx="91440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http://www.houstonisd.org/cms/lib2/TX01001591/Centricity/Domain/5363/Hardy%20Weinberg%20Problem%20Set%20KEY.pdf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8761D"/>
                </a:solidFill>
              </a:rPr>
              <a:t>bcftools</a:t>
            </a:r>
            <a:r>
              <a:rPr lang="en" sz="3800"/>
              <a:t>: http://www.htslib.org/doc/bcftools.html</a:t>
            </a:r>
            <a:endParaRPr sz="3800"/>
          </a:p>
        </p:txBody>
      </p:sp>
      <p:pic>
        <p:nvPicPr>
          <p:cNvPr descr="Untitled.png" id="338" name="Google Shape;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18625"/>
            <a:ext cx="7125168" cy="3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</a:rPr>
              <a:t>B</a:t>
            </a:r>
            <a:r>
              <a:rPr lang="en" sz="2800">
                <a:solidFill>
                  <a:srgbClr val="38761D"/>
                </a:solidFill>
              </a:rPr>
              <a:t>cftools examples</a:t>
            </a:r>
            <a:r>
              <a:rPr lang="en" sz="2800"/>
              <a:t>: </a:t>
            </a:r>
            <a:r>
              <a:rPr lang="en" sz="2800"/>
              <a:t>http://samtools.github.io/bcftools/howtos/index.html</a:t>
            </a:r>
            <a:endParaRPr sz="2800"/>
          </a:p>
        </p:txBody>
      </p:sp>
      <p:pic>
        <p:nvPicPr>
          <p:cNvPr descr="Untitled.png"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994825"/>
            <a:ext cx="5063969" cy="392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</a:rPr>
              <a:t>Bcftools examples</a:t>
            </a:r>
            <a:r>
              <a:rPr lang="en" sz="2800"/>
              <a:t>: http://samtools.github.io/bcftools/howtos/index.html</a:t>
            </a:r>
            <a:endParaRPr sz="2800"/>
          </a:p>
        </p:txBody>
      </p:sp>
      <p:pic>
        <p:nvPicPr>
          <p:cNvPr descr="Untitled 2.png"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18625"/>
            <a:ext cx="4184657" cy="392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</a:t>
            </a:r>
            <a:r>
              <a:rPr lang="en" sz="4400"/>
              <a:t>yvcf2: manipulate VCF files with Python</a:t>
            </a:r>
            <a:endParaRPr sz="4400"/>
          </a:p>
        </p:txBody>
      </p:sp>
      <p:pic>
        <p:nvPicPr>
          <p:cNvPr descr="Untitled 2.png"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325" y="1104275"/>
            <a:ext cx="4217348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/>
        </p:nvSpPr>
        <p:spPr>
          <a:xfrm>
            <a:off x="2465375" y="4713525"/>
            <a:ext cx="61182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Documentation: </a:t>
            </a:r>
            <a:r>
              <a:rPr lang="en" sz="20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4"/>
              </a:rPr>
              <a:t>http://brentp.github.io/cyvcf2/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Manuscript: </a:t>
            </a:r>
            <a:r>
              <a:rPr lang="en" sz="20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5"/>
              </a:rPr>
              <a:t>https://academic.oup.com/bioinformatics/article/2971439/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625" y="3402625"/>
            <a:ext cx="1127150" cy="11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/>
        </p:nvSpPr>
        <p:spPr>
          <a:xfrm>
            <a:off x="522225" y="4529775"/>
            <a:ext cx="1410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Brent Pedersen. Guru.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/>
        </p:nvSpPr>
        <p:spPr>
          <a:xfrm>
            <a:off x="2590800" y="1420375"/>
            <a:ext cx="6196200" cy="31797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vcf = cyvcf2.VCF(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path/to/my/vcf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PRO, MOM, DAD = range(</a:t>
            </a:r>
            <a:r>
              <a:rPr lang="en" sz="1050">
                <a:solidFill>
                  <a:srgbClr val="D3368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v in vcf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v.QUAL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en" sz="1050">
                <a:solidFill>
                  <a:srgbClr val="D3368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np.any(v.gt_depths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en" sz="1050">
                <a:solidFill>
                  <a:srgbClr val="D3368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ref_depths, alt_depths = v.gt_ref_depths, v.gt_alt_depths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all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(v.gt_types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[vcf.HET, vcf.HOM_REF, vcf.HOM_REF])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alt_depths[MOM]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" sz="1050">
                <a:solidFill>
                  <a:srgbClr val="D3368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alt_depths[DAD]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" sz="1050">
                <a:solidFill>
                  <a:srgbClr val="D33682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859900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b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586E75"/>
                </a:solidFill>
                <a:highlight>
                  <a:srgbClr val="FDF6E3"/>
                </a:highlight>
                <a:latin typeface="Consolas"/>
                <a:ea typeface="Consolas"/>
                <a:cs typeface="Consolas"/>
                <a:sym typeface="Consolas"/>
              </a:rPr>
              <a:t>    print(v)</a:t>
            </a:r>
            <a:endParaRPr sz="1050">
              <a:solidFill>
                <a:srgbClr val="586E75"/>
              </a:solidFill>
              <a:highlight>
                <a:srgbClr val="FDF6E3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4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cyvcf2: find de novo mutations in a trio</a:t>
            </a:r>
            <a:endParaRPr sz="4400"/>
          </a:p>
        </p:txBody>
      </p:sp>
      <p:sp>
        <p:nvSpPr>
          <p:cNvPr id="366" name="Google Shape;366;p41"/>
          <p:cNvSpPr/>
          <p:nvPr/>
        </p:nvSpPr>
        <p:spPr>
          <a:xfrm>
            <a:off x="466626" y="22120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994888" y="31550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8" name="Google Shape;368;p41"/>
          <p:cNvCxnSpPr/>
          <p:nvPr/>
        </p:nvCxnSpPr>
        <p:spPr>
          <a:xfrm rot="10800000">
            <a:off x="1316713" y="25529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69" name="Google Shape;369;p41"/>
          <p:cNvCxnSpPr/>
          <p:nvPr/>
        </p:nvCxnSpPr>
        <p:spPr>
          <a:xfrm>
            <a:off x="1124882" y="2546874"/>
            <a:ext cx="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70" name="Google Shape;370;p41"/>
          <p:cNvSpPr/>
          <p:nvPr/>
        </p:nvSpPr>
        <p:spPr>
          <a:xfrm>
            <a:off x="1498784" y="21789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1"/>
          <p:cNvSpPr txBox="1"/>
          <p:nvPr/>
        </p:nvSpPr>
        <p:spPr>
          <a:xfrm>
            <a:off x="579525" y="23530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/T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1627175" y="23318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T/T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1083500" y="33171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/T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5296875" y="1617475"/>
            <a:ext cx="1344900" cy="4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P(SNP) &gt;= 10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75" name="Google Shape;375;p41"/>
          <p:cNvCxnSpPr>
            <a:stCxn id="374" idx="1"/>
          </p:cNvCxnSpPr>
          <p:nvPr/>
        </p:nvCxnSpPr>
        <p:spPr>
          <a:xfrm flipH="1">
            <a:off x="4122975" y="1825375"/>
            <a:ext cx="1173900" cy="44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41"/>
          <p:cNvSpPr txBox="1"/>
          <p:nvPr/>
        </p:nvSpPr>
        <p:spPr>
          <a:xfrm>
            <a:off x="5906475" y="2150875"/>
            <a:ext cx="2193300" cy="41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Everyone must have depth &gt;= 10</a:t>
            </a:r>
            <a:endParaRPr sz="1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77" name="Google Shape;377;p41"/>
          <p:cNvCxnSpPr>
            <a:stCxn id="376" idx="1"/>
          </p:cNvCxnSpPr>
          <p:nvPr/>
        </p:nvCxnSpPr>
        <p:spPr>
          <a:xfrm flipH="1">
            <a:off x="5128275" y="2358775"/>
            <a:ext cx="778200" cy="3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41"/>
          <p:cNvSpPr txBox="1"/>
          <p:nvPr/>
        </p:nvSpPr>
        <p:spPr>
          <a:xfrm>
            <a:off x="7681925" y="2716050"/>
            <a:ext cx="963900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Parents HOM_REF, kid HET</a:t>
            </a:r>
            <a:endParaRPr sz="1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79" name="Google Shape;379;p41"/>
          <p:cNvCxnSpPr/>
          <p:nvPr/>
        </p:nvCxnSpPr>
        <p:spPr>
          <a:xfrm flipH="1">
            <a:off x="7247900" y="2863100"/>
            <a:ext cx="392100" cy="51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41"/>
          <p:cNvSpPr txBox="1"/>
          <p:nvPr/>
        </p:nvSpPr>
        <p:spPr>
          <a:xfrm>
            <a:off x="6608025" y="3913050"/>
            <a:ext cx="2082000" cy="57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Neither parent can have any evidence of the ALT allele</a:t>
            </a:r>
            <a:endParaRPr sz="1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81" name="Google Shape;381;p41"/>
          <p:cNvCxnSpPr>
            <a:stCxn id="380" idx="1"/>
          </p:cNvCxnSpPr>
          <p:nvPr/>
        </p:nvCxnSpPr>
        <p:spPr>
          <a:xfrm rot="10800000">
            <a:off x="6195525" y="4027350"/>
            <a:ext cx="412500" cy="17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titled 11.png"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75" y="734826"/>
            <a:ext cx="5431325" cy="41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VCF format</a:t>
            </a:r>
            <a:endParaRPr sz="4400"/>
          </a:p>
        </p:txBody>
      </p:sp>
      <p:sp>
        <p:nvSpPr>
          <p:cNvPr id="86" name="Google Shape;86;p15"/>
          <p:cNvSpPr txBox="1"/>
          <p:nvPr/>
        </p:nvSpPr>
        <p:spPr>
          <a:xfrm>
            <a:off x="0" y="4986575"/>
            <a:ext cx="56520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https://www.ncbi.nlm.nih.gov/pmc/articles/PMC3137218/pdf/btr330.pdf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VCF format</a:t>
            </a:r>
            <a:endParaRPr sz="4400"/>
          </a:p>
        </p:txBody>
      </p:sp>
      <p:sp>
        <p:nvSpPr>
          <p:cNvPr id="92" name="Google Shape;92;p16"/>
          <p:cNvSpPr txBox="1"/>
          <p:nvPr/>
        </p:nvSpPr>
        <p:spPr>
          <a:xfrm>
            <a:off x="0" y="4986575"/>
            <a:ext cx="56520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https://www.ncbi.nlm.nih.gov/pmc/articles/PMC3137218/pdf/btr330.pdf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71" y="1178425"/>
            <a:ext cx="8182800" cy="31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VCF format. A basic example</a:t>
            </a:r>
            <a:endParaRPr sz="44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225" y="994825"/>
            <a:ext cx="4998426" cy="31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59325" y="42838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	ID	REF	ALT	QUAL	FILTER	INFO		FORMAT	LF1396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117175373	.	A	G	90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GT		0/1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147325" y="2155300"/>
            <a:ext cx="199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Heterozygous A/G. The REF allele is allele "0", ALT is allele "1"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 flipH="1">
            <a:off x="7724350" y="2554575"/>
            <a:ext cx="347400" cy="178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Genotypes</a:t>
            </a:r>
            <a:endParaRPr sz="4400"/>
          </a:p>
        </p:txBody>
      </p:sp>
      <p:sp>
        <p:nvSpPr>
          <p:cNvPr id="108" name="Google Shape;108;p18"/>
          <p:cNvSpPr txBox="1"/>
          <p:nvPr/>
        </p:nvSpPr>
        <p:spPr>
          <a:xfrm>
            <a:off x="178325" y="16168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	ID	REF	ALT	QUAL	FILTER	INFO		FORMAT	LF1396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117175373	.	A	G	90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AF=0.0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GT		0/0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chr7		117175373	.	A	G	90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GT		0/1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chr7		117175373	.	A	G	90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AF=1.0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GT		1/1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chr7		117175373	.	A	G	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AF=0.0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GT		./.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8033200" y="1861375"/>
            <a:ext cx="104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Hom. Ref.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8033200" y="2394775"/>
            <a:ext cx="104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Het.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033200" y="2851975"/>
            <a:ext cx="104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Hom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. Alt.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8033200" y="3385375"/>
            <a:ext cx="104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Unknown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113" name="Google Shape;113;p18"/>
          <p:cNvGrpSpPr/>
          <p:nvPr/>
        </p:nvGrpSpPr>
        <p:grpSpPr>
          <a:xfrm>
            <a:off x="5495525" y="3822975"/>
            <a:ext cx="2825400" cy="968800"/>
            <a:chOff x="5495525" y="3822975"/>
            <a:chExt cx="2825400" cy="968800"/>
          </a:xfrm>
        </p:grpSpPr>
        <p:sp>
          <p:nvSpPr>
            <p:cNvPr id="114" name="Google Shape;114;p18"/>
            <p:cNvSpPr txBox="1"/>
            <p:nvPr/>
          </p:nvSpPr>
          <p:spPr>
            <a:xfrm>
              <a:off x="5495525" y="4375975"/>
              <a:ext cx="28254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Why would a genotype be unknown?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115" name="Google Shape;115;p18"/>
            <p:cNvCxnSpPr/>
            <p:nvPr/>
          </p:nvCxnSpPr>
          <p:spPr>
            <a:xfrm flipH="1" rot="10800000">
              <a:off x="7744075" y="3822975"/>
              <a:ext cx="451200" cy="336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Multi-sample VCF</a:t>
            </a:r>
            <a:endParaRPr sz="4400"/>
          </a:p>
        </p:txBody>
      </p:sp>
      <p:sp>
        <p:nvSpPr>
          <p:cNvPr id="121" name="Google Shape;121;p19"/>
          <p:cNvSpPr txBox="1"/>
          <p:nvPr/>
        </p:nvSpPr>
        <p:spPr>
          <a:xfrm>
            <a:off x="559325" y="4283875"/>
            <a:ext cx="798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#CHROM	POS		ID	REF	ALT	QUAL	FILTER	INFO		FORMAT	MOM		KID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chr7		2194169	.	C	T	210	PASS		</a:t>
            </a: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AF=0.5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	GT		0/1		0/1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690125" y="2155300"/>
            <a:ext cx="199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Heterozygous</a:t>
            </a: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C/T.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 flipH="1">
            <a:off x="7267150" y="2554575"/>
            <a:ext cx="347400" cy="178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11386" l="0" r="0" t="0"/>
          <a:stretch/>
        </p:blipFill>
        <p:spPr>
          <a:xfrm>
            <a:off x="2209800" y="918625"/>
            <a:ext cx="4535126" cy="3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147800" y="1927450"/>
            <a:ext cx="7947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Mom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1147800" y="3212475"/>
            <a:ext cx="7947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Kid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>
            <a:off x="7766950" y="2554575"/>
            <a:ext cx="385500" cy="177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0" y="4986575"/>
            <a:ext cx="56520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https://www.ncbi.nlm.nih.gov/pmc/articles/PMC3137218/pdf/btr330.pdf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80850" y="1219200"/>
            <a:ext cx="843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##fileformat=VCFv4.3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##fileDate=20090805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##source=variantcallerXYZ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##reference=file:///seq/references/1000GenomesPilot-NCBI36.fasta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##contig=&lt;ID=20,length=62435964,assembly=B36,md5=379d618ff66beb2da,species="Homo sapiens",taxonomy=x&gt;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##phasing=partial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##INFO=&lt;ID=NS,Number=1,Type=Integer,Description="Number of Samples With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##INFO=&lt;ID=DP,Number=1,Type=Integer,Description="Total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##INFO=&lt;ID=AF,Number=A,Type=Float,Description="Allele Frequency"&gt;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##INFO=&lt;ID=AA,Number=1,Type=String,Description="Ancestral Allele"&gt;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##INFO=&lt;ID=DB,Number=0,Type=Flag,Description="dbSNP membership, build 129"&gt;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##INFO=&lt;ID=H2,Number=0,Type=Flag,Description="HapMap2 membership"&gt;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##FILTER=&lt;ID=q10,Description="Quality below 10"&gt;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##FILTER=&lt;ID=s50,Description="Less than 50% of samples have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##FORMAT=&lt;ID=GT,Number=1,Type=String,Description="Genotype"&gt;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##FORMAT=&lt;ID=GQ,Number=1,Type=Integer,Description="Genotype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##FORMAT=&lt;ID=DP,Number=1,Type=Integer,Description="Read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##FORMAT=&lt;ID=HQ,Number=2,Type=Integer,Description="Haplotype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#CHROM  POS      ID         REF  ALT     QUAL  FILTER  INFO                               FORMAT       MOM             DAD             KID</a:t>
            </a:r>
            <a:endParaRPr b="1" sz="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14370    rs6054257  G    A       29    PASS    NS=3;DP=14;AF=0.5;DB;H2            GT:GQ:DP:HQ  0|0:48:1:51,51  1|0:48:8:51,51  1/1:43:5:.,.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17330    .          T    A       3     q10     NS=3;DP=11;AF=0.017                GT:GQ:DP:HQ  0|0:49:3:58,50  0|1:3:5:65,3    0/0:41:3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1110696  rs6040355  A    G,T     67    PASS    NS=2;DP=10;AF=0.333,0.667;AA=T;DB  GT:GQ:DP:HQ  1|2:21:6:23,27  2|1:2:0:18,2    2/2:35:4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1234567  microsat1  GTC  G,GTCT  50    PASS    NS=3;DP=9;AA=G                     GT:GQ:DP     0/1:35:4        0/2:17:2        1/1:40:3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VCF format example</a:t>
            </a:r>
            <a:endParaRPr sz="4400"/>
          </a:p>
        </p:txBody>
      </p:sp>
      <p:sp>
        <p:nvSpPr>
          <p:cNvPr id="135" name="Google Shape;135;p20"/>
          <p:cNvSpPr/>
          <p:nvPr/>
        </p:nvSpPr>
        <p:spPr>
          <a:xfrm>
            <a:off x="6791226" y="12976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319488" y="22406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 rot="10800000">
            <a:off x="7641313" y="16385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8" name="Google Shape;138;p20"/>
          <p:cNvSpPr/>
          <p:nvPr/>
        </p:nvSpPr>
        <p:spPr>
          <a:xfrm>
            <a:off x="7823384" y="12645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860025" y="14386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A/A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892975" y="14174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7393400" y="24027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42" name="Google Shape;142;p20"/>
          <p:cNvCxnSpPr>
            <a:endCxn id="138" idx="2"/>
          </p:cNvCxnSpPr>
          <p:nvPr/>
        </p:nvCxnSpPr>
        <p:spPr>
          <a:xfrm>
            <a:off x="7475684" y="1606811"/>
            <a:ext cx="347700" cy="1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Let's look at a real VCF file from a mom,dad,kid "trio"</a:t>
            </a:r>
            <a:endParaRPr sz="3800"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159300" y="1620500"/>
            <a:ext cx="88323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curl </a:t>
            </a:r>
            <a:r>
              <a:rPr lang="en" sz="16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https://s3.amazonaws.com/gemini-tutorials/trio.trim.vep.vcf.gz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| zcat &gt; trio.vcf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